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9"/>
  </p:notesMasterIdLst>
  <p:sldIdLst>
    <p:sldId id="264" r:id="rId5"/>
    <p:sldId id="314" r:id="rId6"/>
    <p:sldId id="313" r:id="rId7"/>
    <p:sldId id="315" r:id="rId8"/>
    <p:sldId id="316" r:id="rId9"/>
    <p:sldId id="317" r:id="rId10"/>
    <p:sldId id="318" r:id="rId11"/>
    <p:sldId id="320" r:id="rId12"/>
    <p:sldId id="319" r:id="rId13"/>
    <p:sldId id="322" r:id="rId14"/>
    <p:sldId id="321" r:id="rId15"/>
    <p:sldId id="324" r:id="rId16"/>
    <p:sldId id="325" r:id="rId17"/>
    <p:sldId id="326" r:id="rId18"/>
    <p:sldId id="323" r:id="rId19"/>
    <p:sldId id="328" r:id="rId20"/>
    <p:sldId id="327" r:id="rId21"/>
    <p:sldId id="329" r:id="rId22"/>
    <p:sldId id="330" r:id="rId23"/>
    <p:sldId id="331" r:id="rId24"/>
    <p:sldId id="332" r:id="rId25"/>
    <p:sldId id="333" r:id="rId26"/>
    <p:sldId id="334" r:id="rId27"/>
    <p:sldId id="335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0171" autoAdjust="0"/>
  </p:normalViewPr>
  <p:slideViewPr>
    <p:cSldViewPr snapToGrid="0">
      <p:cViewPr varScale="1">
        <p:scale>
          <a:sx n="57" d="100"/>
          <a:sy n="57" d="100"/>
        </p:scale>
        <p:origin x="156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693FB0-309D-4376-B641-C92C6D7B8A38}" type="doc">
      <dgm:prSet loTypeId="urn:microsoft.com/office/officeart/2005/8/layout/radial3" loCatId="cycle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ID"/>
        </a:p>
      </dgm:t>
    </dgm:pt>
    <dgm:pt modelId="{D5EB2645-74E7-40C6-8095-D8DDA41EF0A2}">
      <dgm:prSet phldrT="[Text]" custT="1"/>
      <dgm:spPr/>
      <dgm:t>
        <a:bodyPr/>
        <a:lstStyle/>
        <a:p>
          <a:r>
            <a:rPr lang="en-US" sz="2500" dirty="0" err="1"/>
            <a:t>Fungsi</a:t>
          </a:r>
          <a:endParaRPr lang="en-US" sz="2500" dirty="0"/>
        </a:p>
        <a:p>
          <a:r>
            <a:rPr lang="en-ID" sz="2500" dirty="0"/>
            <a:t>&amp;</a:t>
          </a:r>
        </a:p>
        <a:p>
          <a:r>
            <a:rPr lang="en-ID" sz="2500" dirty="0"/>
            <a:t>Proses</a:t>
          </a:r>
        </a:p>
        <a:p>
          <a:r>
            <a:rPr lang="en-ID" sz="2800" dirty="0" err="1"/>
            <a:t>Reproduksi</a:t>
          </a:r>
          <a:endParaRPr lang="en-ID" sz="2800" dirty="0"/>
        </a:p>
      </dgm:t>
    </dgm:pt>
    <dgm:pt modelId="{72ED8E9E-74B0-42E6-879F-1AFEC9303F7C}" type="parTrans" cxnId="{D58ECB83-66CC-43F3-AB2F-96F800AE1606}">
      <dgm:prSet/>
      <dgm:spPr/>
      <dgm:t>
        <a:bodyPr/>
        <a:lstStyle/>
        <a:p>
          <a:endParaRPr lang="en-ID"/>
        </a:p>
      </dgm:t>
    </dgm:pt>
    <dgm:pt modelId="{131D9B8D-1725-420D-A626-64D6001FDB5A}" type="sibTrans" cxnId="{D58ECB83-66CC-43F3-AB2F-96F800AE1606}">
      <dgm:prSet/>
      <dgm:spPr/>
      <dgm:t>
        <a:bodyPr/>
        <a:lstStyle/>
        <a:p>
          <a:endParaRPr lang="en-ID"/>
        </a:p>
      </dgm:t>
    </dgm:pt>
    <dgm:pt modelId="{BAB3832D-2789-4C6B-A789-727D31C3E3AB}">
      <dgm:prSet phldrT="[Text]"/>
      <dgm:spPr/>
      <dgm:t>
        <a:bodyPr/>
        <a:lstStyle/>
        <a:p>
          <a:r>
            <a:rPr lang="en-US" dirty="0" err="1"/>
            <a:t>fisik</a:t>
          </a:r>
          <a:endParaRPr lang="en-ID" dirty="0"/>
        </a:p>
      </dgm:t>
    </dgm:pt>
    <dgm:pt modelId="{9BE8BEC1-F0DF-44B0-8C52-9B77BE498F23}" type="parTrans" cxnId="{091F3883-0B83-43E8-8BFD-64E77AAFE93C}">
      <dgm:prSet/>
      <dgm:spPr/>
      <dgm:t>
        <a:bodyPr/>
        <a:lstStyle/>
        <a:p>
          <a:endParaRPr lang="en-ID"/>
        </a:p>
      </dgm:t>
    </dgm:pt>
    <dgm:pt modelId="{88107A2B-2CCD-428A-8021-52965533074D}" type="sibTrans" cxnId="{091F3883-0B83-43E8-8BFD-64E77AAFE93C}">
      <dgm:prSet/>
      <dgm:spPr/>
      <dgm:t>
        <a:bodyPr/>
        <a:lstStyle/>
        <a:p>
          <a:endParaRPr lang="en-ID"/>
        </a:p>
      </dgm:t>
    </dgm:pt>
    <dgm:pt modelId="{6E08F5CD-19C4-4D5B-9866-7E4F09F80D0D}">
      <dgm:prSet phldrT="[Text]"/>
      <dgm:spPr/>
      <dgm:t>
        <a:bodyPr/>
        <a:lstStyle/>
        <a:p>
          <a:r>
            <a:rPr lang="en-US" dirty="0"/>
            <a:t>mental</a:t>
          </a:r>
          <a:endParaRPr lang="en-ID" dirty="0"/>
        </a:p>
      </dgm:t>
    </dgm:pt>
    <dgm:pt modelId="{1D9B851D-EE67-4D75-A15F-A272E3002D88}" type="parTrans" cxnId="{3604198C-8520-4F60-84A8-62FF95E6F7FB}">
      <dgm:prSet/>
      <dgm:spPr/>
      <dgm:t>
        <a:bodyPr/>
        <a:lstStyle/>
        <a:p>
          <a:endParaRPr lang="en-ID"/>
        </a:p>
      </dgm:t>
    </dgm:pt>
    <dgm:pt modelId="{C86293B4-1EA3-43C1-B400-DBF3C258578B}" type="sibTrans" cxnId="{3604198C-8520-4F60-84A8-62FF95E6F7FB}">
      <dgm:prSet/>
      <dgm:spPr/>
      <dgm:t>
        <a:bodyPr/>
        <a:lstStyle/>
        <a:p>
          <a:endParaRPr lang="en-ID"/>
        </a:p>
      </dgm:t>
    </dgm:pt>
    <dgm:pt modelId="{16E251F4-7808-45D9-9DC7-076F3472F910}">
      <dgm:prSet phldrT="[Text]"/>
      <dgm:spPr/>
      <dgm:t>
        <a:bodyPr/>
        <a:lstStyle/>
        <a:p>
          <a:r>
            <a:rPr lang="en-US" dirty="0" err="1"/>
            <a:t>sosial</a:t>
          </a:r>
          <a:endParaRPr lang="en-ID" dirty="0"/>
        </a:p>
      </dgm:t>
    </dgm:pt>
    <dgm:pt modelId="{F7A58B47-9AEC-45F2-99E6-5FEDB7D8D24C}" type="parTrans" cxnId="{7B01057A-F843-4207-8F42-FC3E85C668E2}">
      <dgm:prSet/>
      <dgm:spPr/>
      <dgm:t>
        <a:bodyPr/>
        <a:lstStyle/>
        <a:p>
          <a:endParaRPr lang="en-ID"/>
        </a:p>
      </dgm:t>
    </dgm:pt>
    <dgm:pt modelId="{3F687D5F-AEA5-45A3-A621-EDABA422EF29}" type="sibTrans" cxnId="{7B01057A-F843-4207-8F42-FC3E85C668E2}">
      <dgm:prSet/>
      <dgm:spPr/>
      <dgm:t>
        <a:bodyPr/>
        <a:lstStyle/>
        <a:p>
          <a:endParaRPr lang="en-ID"/>
        </a:p>
      </dgm:t>
    </dgm:pt>
    <dgm:pt modelId="{EF0CA45F-D91F-4C51-A2EC-DEC3346E603D}" type="pres">
      <dgm:prSet presAssocID="{2B693FB0-309D-4376-B641-C92C6D7B8A38}" presName="composite" presStyleCnt="0">
        <dgm:presLayoutVars>
          <dgm:chMax val="1"/>
          <dgm:dir/>
          <dgm:resizeHandles val="exact"/>
        </dgm:presLayoutVars>
      </dgm:prSet>
      <dgm:spPr/>
    </dgm:pt>
    <dgm:pt modelId="{586BE054-32F6-4361-99EB-35D49D0C3A8A}" type="pres">
      <dgm:prSet presAssocID="{2B693FB0-309D-4376-B641-C92C6D7B8A38}" presName="radial" presStyleCnt="0">
        <dgm:presLayoutVars>
          <dgm:animLvl val="ctr"/>
        </dgm:presLayoutVars>
      </dgm:prSet>
      <dgm:spPr/>
    </dgm:pt>
    <dgm:pt modelId="{EFD7853A-4CDB-425F-80F2-2A6910BB7623}" type="pres">
      <dgm:prSet presAssocID="{D5EB2645-74E7-40C6-8095-D8DDA41EF0A2}" presName="centerShape" presStyleLbl="vennNode1" presStyleIdx="0" presStyleCnt="4"/>
      <dgm:spPr/>
    </dgm:pt>
    <dgm:pt modelId="{FF392675-D33B-4EE3-90DA-AF44E05CA4C4}" type="pres">
      <dgm:prSet presAssocID="{BAB3832D-2789-4C6B-A789-727D31C3E3AB}" presName="node" presStyleLbl="vennNode1" presStyleIdx="1" presStyleCnt="4">
        <dgm:presLayoutVars>
          <dgm:bulletEnabled val="1"/>
        </dgm:presLayoutVars>
      </dgm:prSet>
      <dgm:spPr/>
    </dgm:pt>
    <dgm:pt modelId="{DE4FC38E-AD0D-41AF-8D24-4AB65F08C106}" type="pres">
      <dgm:prSet presAssocID="{6E08F5CD-19C4-4D5B-9866-7E4F09F80D0D}" presName="node" presStyleLbl="vennNode1" presStyleIdx="2" presStyleCnt="4">
        <dgm:presLayoutVars>
          <dgm:bulletEnabled val="1"/>
        </dgm:presLayoutVars>
      </dgm:prSet>
      <dgm:spPr/>
    </dgm:pt>
    <dgm:pt modelId="{4670867C-ACEA-4C34-A689-3A1CB53111E8}" type="pres">
      <dgm:prSet presAssocID="{16E251F4-7808-45D9-9DC7-076F3472F910}" presName="node" presStyleLbl="vennNode1" presStyleIdx="3" presStyleCnt="4">
        <dgm:presLayoutVars>
          <dgm:bulletEnabled val="1"/>
        </dgm:presLayoutVars>
      </dgm:prSet>
      <dgm:spPr/>
    </dgm:pt>
  </dgm:ptLst>
  <dgm:cxnLst>
    <dgm:cxn modelId="{FA8C0104-E2CF-45A3-A0F1-5BB39F3DC918}" type="presOf" srcId="{2B693FB0-309D-4376-B641-C92C6D7B8A38}" destId="{EF0CA45F-D91F-4C51-A2EC-DEC3346E603D}" srcOrd="0" destOrd="0" presId="urn:microsoft.com/office/officeart/2005/8/layout/radial3"/>
    <dgm:cxn modelId="{0CF1CF17-C200-4CD1-B8EA-621F4574CB3F}" type="presOf" srcId="{16E251F4-7808-45D9-9DC7-076F3472F910}" destId="{4670867C-ACEA-4C34-A689-3A1CB53111E8}" srcOrd="0" destOrd="0" presId="urn:microsoft.com/office/officeart/2005/8/layout/radial3"/>
    <dgm:cxn modelId="{06931339-BB07-4B2D-B20A-4B85DB3C3523}" type="presOf" srcId="{6E08F5CD-19C4-4D5B-9866-7E4F09F80D0D}" destId="{DE4FC38E-AD0D-41AF-8D24-4AB65F08C106}" srcOrd="0" destOrd="0" presId="urn:microsoft.com/office/officeart/2005/8/layout/radial3"/>
    <dgm:cxn modelId="{7B01057A-F843-4207-8F42-FC3E85C668E2}" srcId="{D5EB2645-74E7-40C6-8095-D8DDA41EF0A2}" destId="{16E251F4-7808-45D9-9DC7-076F3472F910}" srcOrd="2" destOrd="0" parTransId="{F7A58B47-9AEC-45F2-99E6-5FEDB7D8D24C}" sibTransId="{3F687D5F-AEA5-45A3-A621-EDABA422EF29}"/>
    <dgm:cxn modelId="{091F3883-0B83-43E8-8BFD-64E77AAFE93C}" srcId="{D5EB2645-74E7-40C6-8095-D8DDA41EF0A2}" destId="{BAB3832D-2789-4C6B-A789-727D31C3E3AB}" srcOrd="0" destOrd="0" parTransId="{9BE8BEC1-F0DF-44B0-8C52-9B77BE498F23}" sibTransId="{88107A2B-2CCD-428A-8021-52965533074D}"/>
    <dgm:cxn modelId="{D58ECB83-66CC-43F3-AB2F-96F800AE1606}" srcId="{2B693FB0-309D-4376-B641-C92C6D7B8A38}" destId="{D5EB2645-74E7-40C6-8095-D8DDA41EF0A2}" srcOrd="0" destOrd="0" parTransId="{72ED8E9E-74B0-42E6-879F-1AFEC9303F7C}" sibTransId="{131D9B8D-1725-420D-A626-64D6001FDB5A}"/>
    <dgm:cxn modelId="{8C350889-6412-4B00-BD0E-29FAF07A2A23}" type="presOf" srcId="{D5EB2645-74E7-40C6-8095-D8DDA41EF0A2}" destId="{EFD7853A-4CDB-425F-80F2-2A6910BB7623}" srcOrd="0" destOrd="0" presId="urn:microsoft.com/office/officeart/2005/8/layout/radial3"/>
    <dgm:cxn modelId="{3604198C-8520-4F60-84A8-62FF95E6F7FB}" srcId="{D5EB2645-74E7-40C6-8095-D8DDA41EF0A2}" destId="{6E08F5CD-19C4-4D5B-9866-7E4F09F80D0D}" srcOrd="1" destOrd="0" parTransId="{1D9B851D-EE67-4D75-A15F-A272E3002D88}" sibTransId="{C86293B4-1EA3-43C1-B400-DBF3C258578B}"/>
    <dgm:cxn modelId="{63C79EC6-FCED-4F1F-AAD8-153661ECB73F}" type="presOf" srcId="{BAB3832D-2789-4C6B-A789-727D31C3E3AB}" destId="{FF392675-D33B-4EE3-90DA-AF44E05CA4C4}" srcOrd="0" destOrd="0" presId="urn:microsoft.com/office/officeart/2005/8/layout/radial3"/>
    <dgm:cxn modelId="{9D1A80CE-78DE-4FF5-87CC-1C03E9EC6C1D}" type="presParOf" srcId="{EF0CA45F-D91F-4C51-A2EC-DEC3346E603D}" destId="{586BE054-32F6-4361-99EB-35D49D0C3A8A}" srcOrd="0" destOrd="0" presId="urn:microsoft.com/office/officeart/2005/8/layout/radial3"/>
    <dgm:cxn modelId="{5117D7C0-33F1-4850-AAEE-20E91622BE5C}" type="presParOf" srcId="{586BE054-32F6-4361-99EB-35D49D0C3A8A}" destId="{EFD7853A-4CDB-425F-80F2-2A6910BB7623}" srcOrd="0" destOrd="0" presId="urn:microsoft.com/office/officeart/2005/8/layout/radial3"/>
    <dgm:cxn modelId="{39E2B63F-AF03-4857-BEFD-B49D53724635}" type="presParOf" srcId="{586BE054-32F6-4361-99EB-35D49D0C3A8A}" destId="{FF392675-D33B-4EE3-90DA-AF44E05CA4C4}" srcOrd="1" destOrd="0" presId="urn:microsoft.com/office/officeart/2005/8/layout/radial3"/>
    <dgm:cxn modelId="{17260104-9E7E-4B74-923C-14A970AFBCB0}" type="presParOf" srcId="{586BE054-32F6-4361-99EB-35D49D0C3A8A}" destId="{DE4FC38E-AD0D-41AF-8D24-4AB65F08C106}" srcOrd="2" destOrd="0" presId="urn:microsoft.com/office/officeart/2005/8/layout/radial3"/>
    <dgm:cxn modelId="{E46CEFEF-A50F-4B7F-8B2C-B3A9E7276181}" type="presParOf" srcId="{586BE054-32F6-4361-99EB-35D49D0C3A8A}" destId="{4670867C-ACEA-4C34-A689-3A1CB53111E8}" srcOrd="3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D7853A-4CDB-425F-80F2-2A6910BB7623}">
      <dsp:nvSpPr>
        <dsp:cNvPr id="0" name=""/>
        <dsp:cNvSpPr/>
      </dsp:nvSpPr>
      <dsp:spPr>
        <a:xfrm>
          <a:off x="2399770" y="1586472"/>
          <a:ext cx="3328458" cy="3328458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2">
                <a:alpha val="50000"/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/>
            <a:t>Fungsi</a:t>
          </a:r>
          <a:endParaRPr lang="en-US" sz="2500" kern="1200" dirty="0"/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500" kern="1200" dirty="0"/>
            <a:t>&amp;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500" kern="1200" dirty="0"/>
            <a:t>Proses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800" kern="1200" dirty="0" err="1"/>
            <a:t>Reproduksi</a:t>
          </a:r>
          <a:endParaRPr lang="en-ID" sz="2800" kern="1200" dirty="0"/>
        </a:p>
      </dsp:txBody>
      <dsp:txXfrm>
        <a:off x="2887211" y="2073913"/>
        <a:ext cx="2353576" cy="2353576"/>
      </dsp:txXfrm>
    </dsp:sp>
    <dsp:sp modelId="{FF392675-D33B-4EE3-90DA-AF44E05CA4C4}">
      <dsp:nvSpPr>
        <dsp:cNvPr id="0" name=""/>
        <dsp:cNvSpPr/>
      </dsp:nvSpPr>
      <dsp:spPr>
        <a:xfrm>
          <a:off x="3231885" y="253113"/>
          <a:ext cx="1664229" cy="1664229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3">
                <a:alpha val="50000"/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/>
            <a:t>fisik</a:t>
          </a:r>
          <a:endParaRPr lang="en-ID" sz="2700" kern="1200" dirty="0"/>
        </a:p>
      </dsp:txBody>
      <dsp:txXfrm>
        <a:off x="3475606" y="496834"/>
        <a:ext cx="1176787" cy="1176787"/>
      </dsp:txXfrm>
    </dsp:sp>
    <dsp:sp modelId="{DE4FC38E-AD0D-41AF-8D24-4AB65F08C106}">
      <dsp:nvSpPr>
        <dsp:cNvPr id="0" name=""/>
        <dsp:cNvSpPr/>
      </dsp:nvSpPr>
      <dsp:spPr>
        <a:xfrm>
          <a:off x="5107240" y="3501323"/>
          <a:ext cx="1664229" cy="1664229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4">
                <a:alpha val="50000"/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mental</a:t>
          </a:r>
          <a:endParaRPr lang="en-ID" sz="2700" kern="1200" dirty="0"/>
        </a:p>
      </dsp:txBody>
      <dsp:txXfrm>
        <a:off x="5350961" y="3745044"/>
        <a:ext cx="1176787" cy="1176787"/>
      </dsp:txXfrm>
    </dsp:sp>
    <dsp:sp modelId="{4670867C-ACEA-4C34-A689-3A1CB53111E8}">
      <dsp:nvSpPr>
        <dsp:cNvPr id="0" name=""/>
        <dsp:cNvSpPr/>
      </dsp:nvSpPr>
      <dsp:spPr>
        <a:xfrm>
          <a:off x="1356530" y="3501323"/>
          <a:ext cx="1664229" cy="1664229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5">
                <a:alpha val="50000"/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alpha val="50000"/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/>
            <a:t>sosial</a:t>
          </a:r>
          <a:endParaRPr lang="en-ID" sz="2700" kern="1200" dirty="0"/>
        </a:p>
      </dsp:txBody>
      <dsp:txXfrm>
        <a:off x="1600251" y="3745044"/>
        <a:ext cx="1176787" cy="11767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6DBDFE-DD3D-4291-A404-1B97A83A6EA8}" type="datetimeFigureOut">
              <a:rPr lang="en-US" smtClean="0"/>
              <a:t>10/19/2024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456DE3-4E01-4AFD-AD42-42312842ED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961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EA074-24A7-4657-AE02-A51F68EA6A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9870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456DE3-4E01-4AFD-AD42-42312842ED8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018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 useBgFill="1">
        <p:nvSpPr>
          <p:cNvPr id="10" name="Rectangle 9"/>
          <p:cNvSpPr/>
          <p:nvPr/>
        </p:nvSpPr>
        <p:spPr>
          <a:xfrm>
            <a:off x="980902" y="1267730"/>
            <a:ext cx="7182197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085851" y="1411615"/>
            <a:ext cx="69723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3851910" y="1267730"/>
            <a:ext cx="144018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3937635" y="1267730"/>
            <a:ext cx="126873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1827" y="2244830"/>
            <a:ext cx="6700347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21826" y="4682063"/>
            <a:ext cx="6702635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3989070" y="1341256"/>
            <a:ext cx="116586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10/19/2024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221826" y="5177408"/>
            <a:ext cx="4297721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6455190" y="5177408"/>
            <a:ext cx="1466985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701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10/19/2024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881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 useBgFill="1">
        <p:nvSpPr>
          <p:cNvPr id="23" name="Rectangle 22"/>
          <p:cNvSpPr/>
          <p:nvPr/>
        </p:nvSpPr>
        <p:spPr>
          <a:xfrm>
            <a:off x="980902" y="1267730"/>
            <a:ext cx="7182197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085851" y="1411615"/>
            <a:ext cx="69723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3851910" y="1267730"/>
            <a:ext cx="144018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1867" y="2275166"/>
            <a:ext cx="6700266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3937635" y="1267730"/>
            <a:ext cx="126873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1867" y="4682062"/>
            <a:ext cx="670483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89070" y="1344503"/>
            <a:ext cx="116586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10/19/2024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21868" y="5177408"/>
            <a:ext cx="4245101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3379" y="5177408"/>
            <a:ext cx="1468754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732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0100" y="2103120"/>
            <a:ext cx="34975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46320" y="2103120"/>
            <a:ext cx="34975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10/19/2024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582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2386" y="2074334"/>
            <a:ext cx="349758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2386" y="2792473"/>
            <a:ext cx="349758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44034" y="2074334"/>
            <a:ext cx="349758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44034" y="2792472"/>
            <a:ext cx="349758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10/19/2024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732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10/19/2024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587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10/19/2024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327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6089903" y="237744"/>
            <a:ext cx="2869947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6190995" y="374904"/>
            <a:ext cx="2667762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43651" y="607392"/>
            <a:ext cx="2371472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350" y="609600"/>
            <a:ext cx="51435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43651" y="2336800"/>
            <a:ext cx="2371472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4191000" y="6035040"/>
            <a:ext cx="146685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10/19/2024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514351" y="6035040"/>
            <a:ext cx="3438525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797547" y="6035040"/>
            <a:ext cx="917576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160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6089903" y="237744"/>
            <a:ext cx="2869947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450" y="237744"/>
            <a:ext cx="577215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246753" y="6035040"/>
            <a:ext cx="1553972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10/19/2024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9486" y="6035040"/>
            <a:ext cx="3441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97546" y="6035040"/>
            <a:ext cx="918972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6190995" y="374904"/>
            <a:ext cx="2667762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7937" y="603504"/>
            <a:ext cx="2358581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7937" y="2386584"/>
            <a:ext cx="2358581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9103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/>
          <p:cNvSpPr/>
          <p:nvPr/>
        </p:nvSpPr>
        <p:spPr>
          <a:xfrm>
            <a:off x="176022" y="237744"/>
            <a:ext cx="8791956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278892" y="374904"/>
            <a:ext cx="8586216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0100" y="642594"/>
            <a:ext cx="75438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0100" y="2103120"/>
            <a:ext cx="75438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42596" y="6035040"/>
            <a:ext cx="2169784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10/19/2024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0100" y="6035040"/>
            <a:ext cx="436245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15250" y="6035040"/>
            <a:ext cx="62865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90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lower illustrations">
            <a:extLst>
              <a:ext uri="{FF2B5EF4-FFF2-40B4-BE49-F238E27FC236}">
                <a16:creationId xmlns:a16="http://schemas.microsoft.com/office/drawing/2014/main" id="{46768272-0F6A-4E58-A45C-F10D015D895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523980" y="-839"/>
            <a:ext cx="12191980" cy="6858000"/>
          </a:xfrm>
          <a:prstGeom prst="rect">
            <a:avLst/>
          </a:prstGeom>
        </p:spPr>
      </p:pic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BF9FFE17-DE95-4821-ACC1-B90C954492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1613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03CF76AF-FF72-4430-A772-058403290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199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7132" y="2091263"/>
            <a:ext cx="8649738" cy="25908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Diskusi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Kesehatan </a:t>
            </a:r>
            <a:r>
              <a:rPr lang="en-US" dirty="0" err="1"/>
              <a:t>pranikah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7130" y="4495801"/>
            <a:ext cx="8652788" cy="643463"/>
          </a:xfrm>
        </p:spPr>
        <p:txBody>
          <a:bodyPr>
            <a:normAutofit fontScale="92500" lnSpcReduction="20000"/>
          </a:bodyPr>
          <a:lstStyle/>
          <a:p>
            <a:pPr>
              <a:spcAft>
                <a:spcPts val="600"/>
              </a:spcAft>
            </a:pPr>
            <a:r>
              <a:rPr lang="en-US" dirty="0"/>
              <a:t>dr. Sukma Dewi, </a:t>
            </a:r>
            <a:r>
              <a:rPr lang="en-US" dirty="0" err="1"/>
              <a:t>SpOG</a:t>
            </a:r>
            <a:endParaRPr lang="en-US" dirty="0"/>
          </a:p>
          <a:p>
            <a:pPr>
              <a:spcAft>
                <a:spcPts val="600"/>
              </a:spcAft>
            </a:pPr>
            <a:r>
              <a:rPr lang="en-US" dirty="0"/>
              <a:t>RSUD Prof dr. </a:t>
            </a:r>
            <a:r>
              <a:rPr lang="en-US" dirty="0" err="1"/>
              <a:t>Soekandar</a:t>
            </a:r>
            <a:endParaRPr lang="en-US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B1C8180-2FDD-4202-8C45-4057CB1AB2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11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D6E86CC6-13EA-4A88-86AD-CF27BF52C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2618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3F80B441-4F7D-4B40-8A13-FED03A1F3A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1782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70C7FD1A-44B1-4E4C-B0C9-A8103DCCDC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26180" y="1913025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28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309A8-5CA9-CC75-5916-16B27B9FB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KESEHATAN REPRODUKSI</a:t>
            </a:r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815FC0-6DF3-C560-CEDD-1617E13E80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2240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80159-B3BD-244A-F9D1-964864926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F2C277DA-1AD3-1C53-928C-52796FFB4E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3228620"/>
              </p:ext>
            </p:extLst>
          </p:nvPr>
        </p:nvGraphicFramePr>
        <p:xfrm>
          <a:off x="-1190172" y="530981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Arrow: Circular 4">
            <a:extLst>
              <a:ext uri="{FF2B5EF4-FFF2-40B4-BE49-F238E27FC236}">
                <a16:creationId xmlns:a16="http://schemas.microsoft.com/office/drawing/2014/main" id="{76BE6D5E-CE8D-B4B1-1B24-E827DC2F49BC}"/>
              </a:ext>
            </a:extLst>
          </p:cNvPr>
          <p:cNvSpPr/>
          <p:nvPr/>
        </p:nvSpPr>
        <p:spPr>
          <a:xfrm rot="20848696">
            <a:off x="3497942" y="2710153"/>
            <a:ext cx="2351314" cy="1901372"/>
          </a:xfrm>
          <a:prstGeom prst="circular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569C90-B122-CAD2-2C22-FA4D8A255DCC}"/>
              </a:ext>
            </a:extLst>
          </p:cNvPr>
          <p:cNvSpPr/>
          <p:nvPr/>
        </p:nvSpPr>
        <p:spPr>
          <a:xfrm>
            <a:off x="5747658" y="3505921"/>
            <a:ext cx="2960913" cy="157408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KEHAMILAN</a:t>
            </a:r>
            <a:endParaRPr lang="en-ID" sz="4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990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EB41D-DB1E-A79A-2D11-0FD25F2AA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HAK SUAMI ISTRI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9698F-CA65-D3FB-4E0D-561BD1EC4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Memutuskan</a:t>
            </a:r>
            <a:r>
              <a:rPr lang="en-US" dirty="0"/>
              <a:t> </a:t>
            </a:r>
            <a:r>
              <a:rPr lang="en-US" dirty="0" err="1"/>
              <a:t>kapan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anak</a:t>
            </a:r>
            <a:r>
              <a:rPr lang="en-US" dirty="0"/>
              <a:t>, </a:t>
            </a:r>
            <a:r>
              <a:rPr lang="en-US" dirty="0" err="1"/>
              <a:t>berapa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anak</a:t>
            </a:r>
            <a:r>
              <a:rPr lang="en-US" dirty="0"/>
              <a:t>, dan </a:t>
            </a:r>
            <a:r>
              <a:rPr lang="en-US" dirty="0" err="1"/>
              <a:t>jarak</a:t>
            </a:r>
            <a:r>
              <a:rPr lang="en-US" dirty="0"/>
              <a:t> </a:t>
            </a:r>
            <a:r>
              <a:rPr lang="en-US" dirty="0" err="1"/>
              <a:t>kelahiran</a:t>
            </a:r>
            <a:r>
              <a:rPr lang="en-US" dirty="0"/>
              <a:t>.</a:t>
            </a:r>
          </a:p>
          <a:p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yang </a:t>
            </a:r>
            <a:r>
              <a:rPr lang="en-US" dirty="0" err="1"/>
              <a:t>lengkap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Kesehatan </a:t>
            </a:r>
            <a:r>
              <a:rPr lang="en-US" dirty="0" err="1"/>
              <a:t>reproduksi</a:t>
            </a:r>
            <a:r>
              <a:rPr lang="en-US" dirty="0"/>
              <a:t>,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efek</a:t>
            </a:r>
            <a:r>
              <a:rPr lang="en-US" dirty="0"/>
              <a:t> </a:t>
            </a:r>
            <a:r>
              <a:rPr lang="en-US" dirty="0" err="1"/>
              <a:t>samping</a:t>
            </a:r>
            <a:r>
              <a:rPr lang="en-US" dirty="0"/>
              <a:t> </a:t>
            </a:r>
            <a:r>
              <a:rPr lang="en-US" dirty="0" err="1"/>
              <a:t>obat-obatan</a:t>
            </a:r>
            <a:r>
              <a:rPr lang="en-US" dirty="0"/>
              <a:t>, </a:t>
            </a:r>
            <a:r>
              <a:rPr lang="en-US" dirty="0" err="1"/>
              <a:t>alat</a:t>
            </a:r>
            <a:r>
              <a:rPr lang="en-US" dirty="0"/>
              <a:t>, dan Tindakan </a:t>
            </a:r>
            <a:r>
              <a:rPr lang="en-US" dirty="0" err="1"/>
              <a:t>medis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mengatasi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Kesehatan </a:t>
            </a:r>
            <a:r>
              <a:rPr lang="en-US" dirty="0" err="1"/>
              <a:t>reproduksi</a:t>
            </a:r>
            <a:r>
              <a:rPr lang="en-US" dirty="0"/>
              <a:t> dan </a:t>
            </a:r>
            <a:r>
              <a:rPr lang="en-US" dirty="0" err="1"/>
              <a:t>seksual</a:t>
            </a:r>
            <a:endParaRPr lang="en-US" dirty="0"/>
          </a:p>
          <a:p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yang </a:t>
            </a:r>
            <a:r>
              <a:rPr lang="en-US" dirty="0" err="1"/>
              <a:t>mudah</a:t>
            </a:r>
            <a:r>
              <a:rPr lang="en-US" dirty="0"/>
              <a:t>, </a:t>
            </a:r>
            <a:r>
              <a:rPr lang="en-US" dirty="0" err="1"/>
              <a:t>lengkap</a:t>
            </a:r>
            <a:r>
              <a:rPr lang="en-US" dirty="0"/>
              <a:t> dan </a:t>
            </a:r>
            <a:r>
              <a:rPr lang="en-US" dirty="0" err="1"/>
              <a:t>akurat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penyakit</a:t>
            </a:r>
            <a:r>
              <a:rPr lang="en-US" dirty="0"/>
              <a:t> </a:t>
            </a:r>
            <a:r>
              <a:rPr lang="en-US" dirty="0" err="1"/>
              <a:t>menular</a:t>
            </a:r>
            <a:r>
              <a:rPr lang="en-US" dirty="0"/>
              <a:t> </a:t>
            </a:r>
            <a:r>
              <a:rPr lang="en-US" dirty="0" err="1"/>
              <a:t>seksual</a:t>
            </a:r>
            <a:r>
              <a:rPr lang="en-US" dirty="0"/>
              <a:t> (IMS) dan </a:t>
            </a:r>
            <a:r>
              <a:rPr lang="en-US" dirty="0" err="1"/>
              <a:t>infeksi</a:t>
            </a:r>
            <a:r>
              <a:rPr lang="en-US" dirty="0"/>
              <a:t> </a:t>
            </a:r>
            <a:r>
              <a:rPr lang="en-US" dirty="0" err="1"/>
              <a:t>saluran</a:t>
            </a:r>
            <a:r>
              <a:rPr lang="en-US" dirty="0"/>
              <a:t> </a:t>
            </a:r>
            <a:r>
              <a:rPr lang="en-US" dirty="0" err="1"/>
              <a:t>reproduksi</a:t>
            </a:r>
            <a:r>
              <a:rPr lang="en-US" dirty="0"/>
              <a:t> , seta </a:t>
            </a:r>
            <a:r>
              <a:rPr lang="en-US" dirty="0" err="1"/>
              <a:t>paham</a:t>
            </a:r>
            <a:r>
              <a:rPr lang="en-US" dirty="0"/>
              <a:t> </a:t>
            </a:r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pencegahan</a:t>
            </a:r>
            <a:r>
              <a:rPr lang="en-US" dirty="0"/>
              <a:t> dan </a:t>
            </a:r>
            <a:r>
              <a:rPr lang="en-US" dirty="0" err="1"/>
              <a:t>penularan</a:t>
            </a:r>
            <a:r>
              <a:rPr lang="en-US" dirty="0"/>
              <a:t> </a:t>
            </a:r>
          </a:p>
          <a:p>
            <a:r>
              <a:rPr lang="en-US" dirty="0" err="1"/>
              <a:t>Memperoleh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dan </a:t>
            </a:r>
            <a:r>
              <a:rPr lang="en-US" dirty="0" err="1"/>
              <a:t>pelayanan</a:t>
            </a:r>
            <a:r>
              <a:rPr lang="en-US" dirty="0"/>
              <a:t> KB yang </a:t>
            </a:r>
            <a:r>
              <a:rPr lang="en-US" dirty="0" err="1"/>
              <a:t>aman</a:t>
            </a:r>
            <a:r>
              <a:rPr lang="en-US" dirty="0"/>
              <a:t> , </a:t>
            </a:r>
            <a:r>
              <a:rPr lang="en-US" dirty="0" err="1"/>
              <a:t>efektif</a:t>
            </a:r>
            <a:r>
              <a:rPr lang="en-US" dirty="0"/>
              <a:t>, </a:t>
            </a:r>
            <a:r>
              <a:rPr lang="en-US" dirty="0" err="1"/>
              <a:t>terjangkau</a:t>
            </a:r>
            <a:r>
              <a:rPr lang="en-US" dirty="0"/>
              <a:t>,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diterima</a:t>
            </a:r>
            <a:r>
              <a:rPr lang="en-US" dirty="0"/>
              <a:t>,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pilihan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paksaan</a:t>
            </a:r>
            <a:r>
              <a:rPr lang="en-US" dirty="0"/>
              <a:t>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951509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5B57E-FF90-5B93-3DE8-80E6AF197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2743200"/>
            <a:ext cx="7543800" cy="1371600"/>
          </a:xfrm>
        </p:spPr>
        <p:txBody>
          <a:bodyPr>
            <a:noAutofit/>
          </a:bodyPr>
          <a:lstStyle/>
          <a:p>
            <a:pPr algn="ctr"/>
            <a:r>
              <a:rPr lang="en-US" sz="5400" dirty="0"/>
              <a:t>MERENCANAKAN </a:t>
            </a:r>
            <a:br>
              <a:rPr lang="en-US" sz="5400" dirty="0"/>
            </a:br>
            <a:r>
              <a:rPr lang="en-US" sz="5400" dirty="0"/>
              <a:t>KEHAMILAN</a:t>
            </a:r>
            <a:br>
              <a:rPr lang="en-US" sz="5400" dirty="0"/>
            </a:br>
            <a:r>
              <a:rPr lang="en-US" sz="5400" dirty="0"/>
              <a:t>SEHAT</a:t>
            </a:r>
            <a:endParaRPr lang="en-ID" sz="5400" dirty="0"/>
          </a:p>
        </p:txBody>
      </p:sp>
    </p:spTree>
    <p:extLst>
      <p:ext uri="{BB962C8B-B14F-4D97-AF65-F5344CB8AC3E}">
        <p14:creationId xmlns:p14="http://schemas.microsoft.com/office/powerpoint/2010/main" val="615259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426EF-84A5-B68C-8455-5B83AA3D0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KEHAMILAN SEHAT</a:t>
            </a:r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E33E51-3FE6-25AA-46CA-7611697EBB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err="1"/>
              <a:t>Kehamilan</a:t>
            </a:r>
            <a:r>
              <a:rPr lang="en-US" dirty="0"/>
              <a:t> IDEAL</a:t>
            </a:r>
            <a:endParaRPr lang="en-ID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5F50F2-3E8B-FF46-F579-8A64AC5FF4C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/>
              <a:t>Kehamilan</a:t>
            </a:r>
            <a:r>
              <a:rPr lang="en-US" dirty="0"/>
              <a:t> yang </a:t>
            </a:r>
            <a:r>
              <a:rPr lang="en-US" dirty="0" err="1"/>
              <a:t>direncanakan</a:t>
            </a:r>
            <a:r>
              <a:rPr lang="en-US" dirty="0"/>
              <a:t>, </a:t>
            </a:r>
            <a:r>
              <a:rPr lang="en-US" dirty="0" err="1"/>
              <a:t>diinginkan</a:t>
            </a:r>
            <a:r>
              <a:rPr lang="en-US" dirty="0"/>
              <a:t>, dan </a:t>
            </a:r>
            <a:r>
              <a:rPr lang="en-US" dirty="0" err="1"/>
              <a:t>dijaga</a:t>
            </a:r>
            <a:r>
              <a:rPr lang="en-US" dirty="0"/>
              <a:t> </a:t>
            </a:r>
            <a:r>
              <a:rPr lang="en-US" dirty="0" err="1"/>
              <a:t>perkembangannya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baik</a:t>
            </a:r>
            <a:endParaRPr lang="en-ID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604AEC-550C-59F2-8BC0-2282FDA7D5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 err="1"/>
              <a:t>Kehamilan</a:t>
            </a:r>
            <a:r>
              <a:rPr lang="en-US" dirty="0"/>
              <a:t> TIDAK DIINGINKAN</a:t>
            </a:r>
            <a:endParaRPr lang="en-ID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435411-EA19-4A4F-8314-2144E96FAF1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pada :</a:t>
            </a:r>
          </a:p>
          <a:p>
            <a:pPr>
              <a:buFontTx/>
              <a:buChar char="-"/>
            </a:pP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kontrasepsi</a:t>
            </a:r>
            <a:r>
              <a:rPr lang="en-US" dirty="0"/>
              <a:t> </a:t>
            </a:r>
            <a:r>
              <a:rPr lang="en-US" dirty="0" err="1"/>
              <a:t>namun</a:t>
            </a:r>
            <a:r>
              <a:rPr lang="en-US" dirty="0"/>
              <a:t> </a:t>
            </a:r>
            <a:r>
              <a:rPr lang="en-US" dirty="0" err="1"/>
              <a:t>mengalami</a:t>
            </a:r>
            <a:r>
              <a:rPr lang="en-US" dirty="0"/>
              <a:t> </a:t>
            </a:r>
            <a:r>
              <a:rPr lang="en-US" dirty="0" err="1"/>
              <a:t>kegagalan</a:t>
            </a:r>
            <a:endParaRPr lang="en-US" dirty="0"/>
          </a:p>
          <a:p>
            <a:pPr>
              <a:buFontTx/>
              <a:buChar char="-"/>
            </a:pPr>
            <a:r>
              <a:rPr lang="en-US" dirty="0"/>
              <a:t>Telah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komtrasepsi</a:t>
            </a:r>
            <a:r>
              <a:rPr lang="en-US" dirty="0"/>
              <a:t> </a:t>
            </a:r>
            <a:r>
              <a:rPr lang="en-US" dirty="0" err="1"/>
              <a:t>namun</a:t>
            </a:r>
            <a:r>
              <a:rPr lang="en-US" dirty="0"/>
              <a:t> </a:t>
            </a:r>
            <a:r>
              <a:rPr lang="en-US" dirty="0" err="1"/>
              <a:t>mengalami</a:t>
            </a:r>
            <a:r>
              <a:rPr lang="en-US" dirty="0"/>
              <a:t> </a:t>
            </a:r>
            <a:r>
              <a:rPr lang="en-US" dirty="0" err="1"/>
              <a:t>kegagalan</a:t>
            </a:r>
            <a:endParaRPr lang="en-US" dirty="0"/>
          </a:p>
          <a:p>
            <a:pPr>
              <a:buFontTx/>
              <a:buChar char="-"/>
            </a:pPr>
            <a:r>
              <a:rPr lang="en-US" dirty="0" err="1"/>
              <a:t>Akibat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seks</a:t>
            </a:r>
            <a:r>
              <a:rPr lang="en-US" dirty="0"/>
              <a:t> </a:t>
            </a:r>
            <a:r>
              <a:rPr lang="en-US" dirty="0" err="1"/>
              <a:t>pranikah</a:t>
            </a:r>
            <a:endParaRPr lang="en-US" dirty="0"/>
          </a:p>
          <a:p>
            <a:pPr>
              <a:buFontTx/>
              <a:buChar char="-"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79024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05BB8-CD20-54C6-2F9B-3E747EDC0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HAL YANG HARUS DIPERHATIKAN</a:t>
            </a:r>
            <a:endParaRPr lang="en-ID" sz="3600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AA35105-7A06-BC68-853C-C9CAB76F86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0918337"/>
              </p:ext>
            </p:extLst>
          </p:nvPr>
        </p:nvGraphicFramePr>
        <p:xfrm>
          <a:off x="682171" y="1614714"/>
          <a:ext cx="7881258" cy="4742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0629">
                  <a:extLst>
                    <a:ext uri="{9D8B030D-6E8A-4147-A177-3AD203B41FA5}">
                      <a16:colId xmlns:a16="http://schemas.microsoft.com/office/drawing/2014/main" val="3973807054"/>
                    </a:ext>
                  </a:extLst>
                </a:gridCol>
                <a:gridCol w="3940629">
                  <a:extLst>
                    <a:ext uri="{9D8B030D-6E8A-4147-A177-3AD203B41FA5}">
                      <a16:colId xmlns:a16="http://schemas.microsoft.com/office/drawing/2014/main" val="980032502"/>
                    </a:ext>
                  </a:extLst>
                </a:gridCol>
              </a:tblGrid>
              <a:tr h="645268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MERENCANAKAN KEHAMILAN</a:t>
                      </a:r>
                      <a:endParaRPr lang="en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282265"/>
                  </a:ext>
                </a:extLst>
              </a:tr>
              <a:tr h="1913027">
                <a:tc>
                  <a:txBody>
                    <a:bodyPr/>
                    <a:lstStyle/>
                    <a:p>
                      <a:r>
                        <a:rPr lang="en-US" dirty="0"/>
                        <a:t>1. Kesehatan </a:t>
                      </a:r>
                      <a:r>
                        <a:rPr lang="en-US" dirty="0" err="1"/>
                        <a:t>fisik</a:t>
                      </a:r>
                      <a:r>
                        <a:rPr lang="en-US" dirty="0"/>
                        <a:t> dan mental </a:t>
                      </a:r>
                      <a:r>
                        <a:rPr lang="en-US" dirty="0" err="1"/>
                        <a:t>dalam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kondisi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layak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untuk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hamil</a:t>
                      </a:r>
                      <a:r>
                        <a:rPr lang="en-US" dirty="0"/>
                        <a:t> 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 err="1"/>
                        <a:t>Umur</a:t>
                      </a:r>
                      <a:r>
                        <a:rPr lang="en-US" dirty="0"/>
                        <a:t> (20-35 </a:t>
                      </a:r>
                      <a:r>
                        <a:rPr lang="en-US" dirty="0" err="1"/>
                        <a:t>th</a:t>
                      </a:r>
                      <a:r>
                        <a:rPr lang="en-US" dirty="0"/>
                        <a:t>)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/>
                        <a:t>Jarak </a:t>
                      </a:r>
                      <a:r>
                        <a:rPr lang="en-US" dirty="0" err="1"/>
                        <a:t>kehamilan</a:t>
                      </a:r>
                      <a:r>
                        <a:rPr lang="en-US" dirty="0"/>
                        <a:t> 2 </a:t>
                      </a:r>
                      <a:r>
                        <a:rPr lang="en-US" dirty="0" err="1"/>
                        <a:t>tahun</a:t>
                      </a:r>
                      <a:endParaRPr lang="en-US" dirty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 err="1"/>
                        <a:t>Jumlah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anak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kurang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dari</a:t>
                      </a:r>
                      <a:r>
                        <a:rPr lang="en-US" dirty="0"/>
                        <a:t> 3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 err="1"/>
                        <a:t>Tanpa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penyakit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penyerta</a:t>
                      </a:r>
                      <a:endParaRPr lang="en-US" dirty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/>
                        <a:t>Status </a:t>
                      </a:r>
                      <a:r>
                        <a:rPr lang="en-US" dirty="0" err="1"/>
                        <a:t>gizi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baik</a:t>
                      </a:r>
                      <a:endParaRPr lang="en-US" dirty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 err="1"/>
                        <a:t>Kesiapan</a:t>
                      </a:r>
                      <a:r>
                        <a:rPr lang="en-US" dirty="0"/>
                        <a:t> mental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226343"/>
                  </a:ext>
                </a:extLst>
              </a:tr>
              <a:tr h="728083">
                <a:tc gridSpan="2">
                  <a:txBody>
                    <a:bodyPr/>
                    <a:lstStyle/>
                    <a:p>
                      <a:r>
                        <a:rPr lang="en-US" dirty="0"/>
                        <a:t>2. </a:t>
                      </a:r>
                      <a:r>
                        <a:rPr lang="en-US" dirty="0" err="1"/>
                        <a:t>Mudah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mencapai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fasilitas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pelayanan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kesehatan</a:t>
                      </a:r>
                      <a:r>
                        <a:rPr lang="en-US" dirty="0"/>
                        <a:t> dan </a:t>
                      </a:r>
                      <a:r>
                        <a:rPr lang="en-US" dirty="0" err="1"/>
                        <a:t>mendapatkan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pelayanan</a:t>
                      </a:r>
                      <a:r>
                        <a:rPr lang="en-US" dirty="0"/>
                        <a:t> Kesehatan yang </a:t>
                      </a:r>
                      <a:r>
                        <a:rPr lang="en-US" dirty="0" err="1"/>
                        <a:t>berkualitas</a:t>
                      </a:r>
                      <a:endParaRPr lang="en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1447"/>
                  </a:ext>
                </a:extLst>
              </a:tr>
              <a:tr h="728083">
                <a:tc gridSpan="2">
                  <a:txBody>
                    <a:bodyPr/>
                    <a:lstStyle/>
                    <a:p>
                      <a:r>
                        <a:rPr lang="en-US" dirty="0"/>
                        <a:t>3. </a:t>
                      </a:r>
                      <a:r>
                        <a:rPr lang="en-US" dirty="0" err="1"/>
                        <a:t>Kesiapan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keuangan</a:t>
                      </a:r>
                      <a:r>
                        <a:rPr lang="en-US" dirty="0"/>
                        <a:t> (</a:t>
                      </a:r>
                      <a:r>
                        <a:rPr lang="en-US" dirty="0" err="1"/>
                        <a:t>terpenuhinya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kebutuhan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dasar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memiliki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jaminan</a:t>
                      </a:r>
                      <a:r>
                        <a:rPr lang="en-US" dirty="0"/>
                        <a:t> Kesehatan, dan </a:t>
                      </a:r>
                      <a:r>
                        <a:rPr lang="en-US" dirty="0" err="1"/>
                        <a:t>kebutuhan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transportasi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fasilitas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pelayanan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kesehatan</a:t>
                      </a:r>
                      <a:endParaRPr lang="en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54921"/>
                  </a:ext>
                </a:extLst>
              </a:tr>
              <a:tr h="728083">
                <a:tc gridSpan="2">
                  <a:txBody>
                    <a:bodyPr/>
                    <a:lstStyle/>
                    <a:p>
                      <a:r>
                        <a:rPr lang="en-US" dirty="0"/>
                        <a:t>4. </a:t>
                      </a:r>
                      <a:r>
                        <a:rPr lang="en-US" dirty="0" err="1"/>
                        <a:t>Dukungan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suami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keluarga</a:t>
                      </a:r>
                      <a:r>
                        <a:rPr lang="en-US" dirty="0"/>
                        <a:t>, dan </a:t>
                      </a:r>
                      <a:r>
                        <a:rPr lang="en-US" dirty="0" err="1"/>
                        <a:t>lingkungan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masyarakat</a:t>
                      </a:r>
                      <a:endParaRPr lang="en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3620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9630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EEEE7-28C8-F504-580B-71FBC7E72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LAYAK HAMIL?</a:t>
            </a:r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997693-F40F-D4C1-E1B3-459C6680A2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008110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0821C-67DB-882E-F8E4-12DB15F93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CC526E5-BF2A-8CE6-8A34-EF339266B6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2042" y="1127672"/>
            <a:ext cx="8599916" cy="460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8641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98E57-0128-8B4E-7B6C-2FF7C6BB0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KONDISI KESEHATAN</a:t>
            </a:r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76DCDB-591B-7C32-647B-B0BFB6E32B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503853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426A5-9B52-EA15-63BB-DAC9E2E6D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ANEMIA</a:t>
            </a:r>
            <a:endParaRPr lang="en-ID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ED49A46-87C8-79D3-A621-EC83A0714C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948" t="3981"/>
          <a:stretch/>
        </p:blipFill>
        <p:spPr>
          <a:xfrm>
            <a:off x="1840870" y="1874325"/>
            <a:ext cx="5462260" cy="3109349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521648E-1613-4D1A-CDE2-502E77469C02}"/>
              </a:ext>
            </a:extLst>
          </p:cNvPr>
          <p:cNvSpPr/>
          <p:nvPr/>
        </p:nvSpPr>
        <p:spPr>
          <a:xfrm>
            <a:off x="667657" y="5210629"/>
            <a:ext cx="7676243" cy="10047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Tanda dan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gejala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: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lesu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lemah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letih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sering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pusing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dan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berkurang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kunang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pucat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kadar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hb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&lt;12 g/dL</a:t>
            </a:r>
            <a:endParaRPr lang="en-ID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295281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47D57-0E4F-DE03-E1EC-27827EAC3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KURANG GIZI / OBESE</a:t>
            </a:r>
            <a:endParaRPr lang="en-ID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771B87D-83E2-ABF3-F583-09F4D8DFB15B}"/>
              </a:ext>
            </a:extLst>
          </p:cNvPr>
          <p:cNvSpPr txBox="1">
            <a:spLocks/>
          </p:cNvSpPr>
          <p:nvPr/>
        </p:nvSpPr>
        <p:spPr>
          <a:xfrm>
            <a:off x="800100" y="2743200"/>
            <a:ext cx="75438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ID" dirty="0"/>
              <a:t>DISLIPIDEMIA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0DCC4B7-559E-D298-E0EE-DBF1D84DD24D}"/>
              </a:ext>
            </a:extLst>
          </p:cNvPr>
          <p:cNvSpPr txBox="1">
            <a:spLocks/>
          </p:cNvSpPr>
          <p:nvPr/>
        </p:nvSpPr>
        <p:spPr>
          <a:xfrm>
            <a:off x="800100" y="1692897"/>
            <a:ext cx="75438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dirty="0"/>
              <a:t>D</a:t>
            </a:r>
            <a:r>
              <a:rPr lang="en-ID" dirty="0"/>
              <a:t>IABETES MELLITUS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E8B266C-F9A5-1C0F-7D5A-00BF76347086}"/>
              </a:ext>
            </a:extLst>
          </p:cNvPr>
          <p:cNvSpPr txBox="1">
            <a:spLocks/>
          </p:cNvSpPr>
          <p:nvPr/>
        </p:nvSpPr>
        <p:spPr>
          <a:xfrm>
            <a:off x="800100" y="3793503"/>
            <a:ext cx="75438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ID" dirty="0"/>
              <a:t>PENYAKIT JANTUNG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CF83E97-E050-38C8-FBA9-83B9C7A709DC}"/>
              </a:ext>
            </a:extLst>
          </p:cNvPr>
          <p:cNvSpPr txBox="1">
            <a:spLocks/>
          </p:cNvSpPr>
          <p:nvPr/>
        </p:nvSpPr>
        <p:spPr>
          <a:xfrm>
            <a:off x="800100" y="4816760"/>
            <a:ext cx="75438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ID" dirty="0"/>
              <a:t>HIPERTENSI</a:t>
            </a:r>
          </a:p>
        </p:txBody>
      </p:sp>
    </p:spTree>
    <p:extLst>
      <p:ext uri="{BB962C8B-B14F-4D97-AF65-F5344CB8AC3E}">
        <p14:creationId xmlns:p14="http://schemas.microsoft.com/office/powerpoint/2010/main" val="31079457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47D57-0E4F-DE03-E1EC-27827EAC3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PENYAKIT GINJAL KRONIS</a:t>
            </a:r>
            <a:endParaRPr lang="en-ID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771B87D-83E2-ABF3-F583-09F4D8DFB15B}"/>
              </a:ext>
            </a:extLst>
          </p:cNvPr>
          <p:cNvSpPr txBox="1">
            <a:spLocks/>
          </p:cNvSpPr>
          <p:nvPr/>
        </p:nvSpPr>
        <p:spPr>
          <a:xfrm>
            <a:off x="800100" y="2743200"/>
            <a:ext cx="75438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ID" dirty="0"/>
              <a:t>ASMA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0DCC4B7-559E-D298-E0EE-DBF1D84DD24D}"/>
              </a:ext>
            </a:extLst>
          </p:cNvPr>
          <p:cNvSpPr txBox="1">
            <a:spLocks/>
          </p:cNvSpPr>
          <p:nvPr/>
        </p:nvSpPr>
        <p:spPr>
          <a:xfrm>
            <a:off x="800100" y="1692897"/>
            <a:ext cx="75438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dirty="0"/>
              <a:t>PENYAKIT TIROID</a:t>
            </a:r>
            <a:endParaRPr lang="en-ID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E8B266C-F9A5-1C0F-7D5A-00BF76347086}"/>
              </a:ext>
            </a:extLst>
          </p:cNvPr>
          <p:cNvSpPr txBox="1">
            <a:spLocks/>
          </p:cNvSpPr>
          <p:nvPr/>
        </p:nvSpPr>
        <p:spPr>
          <a:xfrm>
            <a:off x="800100" y="3793503"/>
            <a:ext cx="75438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ID" dirty="0"/>
              <a:t>SINDROM LUPUS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CF83E97-E050-38C8-FBA9-83B9C7A709DC}"/>
              </a:ext>
            </a:extLst>
          </p:cNvPr>
          <p:cNvSpPr txBox="1">
            <a:spLocks/>
          </p:cNvSpPr>
          <p:nvPr/>
        </p:nvSpPr>
        <p:spPr>
          <a:xfrm>
            <a:off x="800100" y="4816760"/>
            <a:ext cx="75438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ID" dirty="0"/>
              <a:t>MALARIA</a:t>
            </a:r>
          </a:p>
        </p:txBody>
      </p:sp>
    </p:spTree>
    <p:extLst>
      <p:ext uri="{BB962C8B-B14F-4D97-AF65-F5344CB8AC3E}">
        <p14:creationId xmlns:p14="http://schemas.microsoft.com/office/powerpoint/2010/main" val="35995474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47D57-0E4F-DE03-E1EC-27827EAC3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TORCH</a:t>
            </a:r>
            <a:endParaRPr lang="en-ID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771B87D-83E2-ABF3-F583-09F4D8DFB15B}"/>
              </a:ext>
            </a:extLst>
          </p:cNvPr>
          <p:cNvSpPr txBox="1">
            <a:spLocks/>
          </p:cNvSpPr>
          <p:nvPr/>
        </p:nvSpPr>
        <p:spPr>
          <a:xfrm>
            <a:off x="800100" y="2743200"/>
            <a:ext cx="75438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dirty="0"/>
              <a:t>H</a:t>
            </a:r>
            <a:r>
              <a:rPr lang="en-ID" dirty="0"/>
              <a:t>EPATITIS B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0DCC4B7-559E-D298-E0EE-DBF1D84DD24D}"/>
              </a:ext>
            </a:extLst>
          </p:cNvPr>
          <p:cNvSpPr txBox="1">
            <a:spLocks/>
          </p:cNvSpPr>
          <p:nvPr/>
        </p:nvSpPr>
        <p:spPr>
          <a:xfrm>
            <a:off x="800100" y="1692897"/>
            <a:ext cx="75438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dirty="0"/>
              <a:t>TBC</a:t>
            </a:r>
            <a:endParaRPr lang="en-ID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E8B266C-F9A5-1C0F-7D5A-00BF76347086}"/>
              </a:ext>
            </a:extLst>
          </p:cNvPr>
          <p:cNvSpPr txBox="1">
            <a:spLocks/>
          </p:cNvSpPr>
          <p:nvPr/>
        </p:nvSpPr>
        <p:spPr>
          <a:xfrm>
            <a:off x="800100" y="3793503"/>
            <a:ext cx="75438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ID" dirty="0"/>
              <a:t>HIV/AIDS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CF83E97-E050-38C8-FBA9-83B9C7A709DC}"/>
              </a:ext>
            </a:extLst>
          </p:cNvPr>
          <p:cNvSpPr txBox="1">
            <a:spLocks/>
          </p:cNvSpPr>
          <p:nvPr/>
        </p:nvSpPr>
        <p:spPr>
          <a:xfrm>
            <a:off x="800100" y="4816760"/>
            <a:ext cx="75438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ID" dirty="0"/>
              <a:t>GANGGUAN MENTAL EMOSI</a:t>
            </a:r>
          </a:p>
        </p:txBody>
      </p:sp>
    </p:spTree>
    <p:extLst>
      <p:ext uri="{BB962C8B-B14F-4D97-AF65-F5344CB8AC3E}">
        <p14:creationId xmlns:p14="http://schemas.microsoft.com/office/powerpoint/2010/main" val="20510211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6381A-AAC3-1B55-96F4-3C8F08BD1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Dampak</a:t>
            </a:r>
            <a:r>
              <a:rPr lang="en-US" dirty="0"/>
              <a:t> pada </a:t>
            </a:r>
            <a:r>
              <a:rPr lang="en-US" dirty="0" err="1"/>
              <a:t>Kehamilan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3FBEDB-49D9-FD23-09E6-AA3035A26D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100" y="2103120"/>
            <a:ext cx="3719527" cy="3702594"/>
          </a:xfrm>
        </p:spPr>
        <p:txBody>
          <a:bodyPr>
            <a:normAutofit fontScale="92500"/>
          </a:bodyPr>
          <a:lstStyle/>
          <a:p>
            <a:r>
              <a:rPr lang="en-US" sz="2000" dirty="0" err="1"/>
              <a:t>Pertumbuhan</a:t>
            </a:r>
            <a:r>
              <a:rPr lang="en-US" sz="2000" dirty="0"/>
              <a:t> </a:t>
            </a:r>
            <a:r>
              <a:rPr lang="en-US" sz="2000" dirty="0" err="1"/>
              <a:t>janin</a:t>
            </a:r>
            <a:r>
              <a:rPr lang="en-US" sz="2000" dirty="0"/>
              <a:t> </a:t>
            </a:r>
            <a:r>
              <a:rPr lang="en-US" sz="2000" dirty="0" err="1"/>
              <a:t>terhambat</a:t>
            </a:r>
            <a:endParaRPr lang="en-US" sz="2000" dirty="0"/>
          </a:p>
          <a:p>
            <a:r>
              <a:rPr lang="en-US" sz="2000" dirty="0"/>
              <a:t>Bayi </a:t>
            </a:r>
            <a:r>
              <a:rPr lang="en-US" sz="2000" dirty="0" err="1"/>
              <a:t>berat</a:t>
            </a:r>
            <a:r>
              <a:rPr lang="en-US" sz="2000" dirty="0"/>
              <a:t> </a:t>
            </a:r>
            <a:r>
              <a:rPr lang="en-US" sz="2000" dirty="0" err="1"/>
              <a:t>lahir</a:t>
            </a:r>
            <a:r>
              <a:rPr lang="en-US" sz="2000" dirty="0"/>
              <a:t> </a:t>
            </a:r>
            <a:r>
              <a:rPr lang="en-US" sz="2000" dirty="0" err="1"/>
              <a:t>rendah</a:t>
            </a:r>
            <a:r>
              <a:rPr lang="en-US" sz="2000" dirty="0"/>
              <a:t> (BBLR)</a:t>
            </a:r>
          </a:p>
          <a:p>
            <a:r>
              <a:rPr lang="en-US" sz="2000" dirty="0"/>
              <a:t>Bayi </a:t>
            </a:r>
            <a:r>
              <a:rPr lang="en-US" sz="2000" dirty="0" err="1"/>
              <a:t>lahir</a:t>
            </a:r>
            <a:r>
              <a:rPr lang="en-US" sz="2000" dirty="0"/>
              <a:t> </a:t>
            </a:r>
            <a:r>
              <a:rPr lang="en-US" sz="2000" dirty="0" err="1"/>
              <a:t>sebelum</a:t>
            </a:r>
            <a:r>
              <a:rPr lang="en-US" sz="2000" dirty="0"/>
              <a:t> </a:t>
            </a:r>
            <a:r>
              <a:rPr lang="en-US" sz="2000" dirty="0" err="1"/>
              <a:t>waktunya</a:t>
            </a:r>
            <a:endParaRPr lang="en-US" sz="2000" dirty="0"/>
          </a:p>
          <a:p>
            <a:r>
              <a:rPr lang="en-US" sz="2000" dirty="0"/>
              <a:t>Bayi </a:t>
            </a:r>
            <a:r>
              <a:rPr lang="en-US" sz="2000" dirty="0" err="1"/>
              <a:t>mengalami</a:t>
            </a:r>
            <a:r>
              <a:rPr lang="en-US" sz="2000" dirty="0"/>
              <a:t> </a:t>
            </a:r>
            <a:r>
              <a:rPr lang="en-US" sz="2000" dirty="0" err="1"/>
              <a:t>kelainan</a:t>
            </a:r>
            <a:r>
              <a:rPr lang="en-US" sz="2000" dirty="0"/>
              <a:t> </a:t>
            </a:r>
            <a:r>
              <a:rPr lang="en-US" sz="2000" dirty="0" err="1"/>
              <a:t>bawaan</a:t>
            </a:r>
            <a:endParaRPr lang="en-US" sz="2000" dirty="0"/>
          </a:p>
          <a:p>
            <a:r>
              <a:rPr lang="en-US" sz="2000" dirty="0"/>
              <a:t>Anemia pada </a:t>
            </a:r>
            <a:r>
              <a:rPr lang="en-US" sz="2000" dirty="0" err="1"/>
              <a:t>bayi</a:t>
            </a:r>
            <a:r>
              <a:rPr lang="en-US" sz="2000" dirty="0"/>
              <a:t> yang </a:t>
            </a:r>
            <a:r>
              <a:rPr lang="en-US" sz="2000" dirty="0" err="1"/>
              <a:t>dilahirkan</a:t>
            </a:r>
            <a:endParaRPr lang="en-US" sz="2000" dirty="0"/>
          </a:p>
          <a:p>
            <a:r>
              <a:rPr lang="en-US" sz="2000" dirty="0" err="1"/>
              <a:t>Risiko</a:t>
            </a:r>
            <a:r>
              <a:rPr lang="en-US" sz="2000" dirty="0"/>
              <a:t> </a:t>
            </a:r>
            <a:r>
              <a:rPr lang="en-US" sz="2000" dirty="0" err="1"/>
              <a:t>perdarahan</a:t>
            </a:r>
            <a:r>
              <a:rPr lang="en-US" sz="2000" dirty="0"/>
              <a:t> </a:t>
            </a:r>
            <a:r>
              <a:rPr lang="en-US" sz="2000" dirty="0" err="1"/>
              <a:t>saat</a:t>
            </a:r>
            <a:r>
              <a:rPr lang="en-US" sz="2000" dirty="0"/>
              <a:t> </a:t>
            </a:r>
            <a:r>
              <a:rPr lang="en-US" sz="2000" dirty="0" err="1"/>
              <a:t>melahirkan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6E7CB2-8A7C-9F49-0FC1-72D1B30D06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4375" y="2937374"/>
            <a:ext cx="4029648" cy="2034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8600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8C261-D89A-1F2E-3010-48E9952EF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2935852"/>
            <a:ext cx="7543800" cy="1371600"/>
          </a:xfrm>
        </p:spPr>
        <p:txBody>
          <a:bodyPr/>
          <a:lstStyle/>
          <a:p>
            <a:pPr algn="ctr"/>
            <a:r>
              <a:rPr lang="en-US" dirty="0"/>
              <a:t>KEHAMILAN ?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7446624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6A99C66-AFAE-9597-0561-F65B6078B0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982" y="381384"/>
            <a:ext cx="5853298" cy="6084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6344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7F2F2-FD6F-447D-D1A0-06CFC3DC0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40444DF-3EB5-44C4-C54A-5E217FC368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1243" y="300099"/>
            <a:ext cx="7441514" cy="6257801"/>
          </a:xfrm>
        </p:spPr>
      </p:pic>
    </p:spTree>
    <p:extLst>
      <p:ext uri="{BB962C8B-B14F-4D97-AF65-F5344CB8AC3E}">
        <p14:creationId xmlns:p14="http://schemas.microsoft.com/office/powerpoint/2010/main" val="19163392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74D8A-0322-53F1-F58B-EFC4D1E82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2743200"/>
            <a:ext cx="7543800" cy="1371600"/>
          </a:xfrm>
        </p:spPr>
        <p:txBody>
          <a:bodyPr/>
          <a:lstStyle/>
          <a:p>
            <a:pPr algn="ctr"/>
            <a:r>
              <a:rPr lang="en-US" dirty="0"/>
              <a:t>KONTRASEPSI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1845552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B2162A-2BDD-8B92-D84D-2EF9103CB4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471" y="411553"/>
            <a:ext cx="8285057" cy="603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7731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C89B0-F0FB-2CA0-66E2-28A901D20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486" y="4673600"/>
            <a:ext cx="7543800" cy="1371600"/>
          </a:xfrm>
        </p:spPr>
        <p:txBody>
          <a:bodyPr/>
          <a:lstStyle/>
          <a:p>
            <a:r>
              <a:rPr lang="en-US" dirty="0"/>
              <a:t>INTINYAA….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22D50-2BF5-74BC-56B0-D28AF08723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081622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85ED5-0AAF-14BD-C306-1F9975FE2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9173D8-9D23-6E5D-4FE4-56BE4644DD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/>
              <a:t>1. </a:t>
            </a:r>
            <a:r>
              <a:rPr lang="en-US" sz="2800" dirty="0" err="1"/>
              <a:t>Semua</a:t>
            </a:r>
            <a:r>
              <a:rPr lang="en-US" sz="2800" dirty="0"/>
              <a:t> </a:t>
            </a:r>
            <a:r>
              <a:rPr lang="en-US" sz="2800" dirty="0" err="1"/>
              <a:t>kehamilan</a:t>
            </a:r>
            <a:r>
              <a:rPr lang="en-US" sz="2800" dirty="0"/>
              <a:t> </a:t>
            </a:r>
            <a:r>
              <a:rPr lang="en-US" sz="2800" dirty="0" err="1"/>
              <a:t>harus</a:t>
            </a:r>
            <a:r>
              <a:rPr lang="en-US" sz="2800" dirty="0"/>
              <a:t> </a:t>
            </a:r>
            <a:r>
              <a:rPr lang="en-US" sz="2800" dirty="0" err="1"/>
              <a:t>direncanakan</a:t>
            </a:r>
            <a:endParaRPr lang="en-US" sz="2800" dirty="0"/>
          </a:p>
          <a:p>
            <a:r>
              <a:rPr lang="en-US" sz="2800" dirty="0"/>
              <a:t>2. </a:t>
            </a:r>
            <a:r>
              <a:rPr lang="en-US" sz="2800" dirty="0" err="1"/>
              <a:t>Sebelum</a:t>
            </a:r>
            <a:r>
              <a:rPr lang="en-US" sz="2800" dirty="0"/>
              <a:t> </a:t>
            </a:r>
            <a:r>
              <a:rPr lang="en-US" sz="2800" dirty="0" err="1"/>
              <a:t>hamil</a:t>
            </a:r>
            <a:r>
              <a:rPr lang="en-US" sz="2800" dirty="0"/>
              <a:t>, </a:t>
            </a:r>
            <a:r>
              <a:rPr lang="en-US" sz="2800" dirty="0" err="1"/>
              <a:t>periksa</a:t>
            </a:r>
            <a:r>
              <a:rPr lang="en-US" sz="2800" dirty="0"/>
              <a:t> Kesehatan di </a:t>
            </a:r>
            <a:r>
              <a:rPr lang="en-US" sz="2800" dirty="0" err="1"/>
              <a:t>fasilitas</a:t>
            </a:r>
            <a:r>
              <a:rPr lang="en-US" sz="2800" dirty="0"/>
              <a:t> </a:t>
            </a:r>
            <a:r>
              <a:rPr lang="en-US" sz="2800" dirty="0" err="1"/>
              <a:t>pelayanan</a:t>
            </a:r>
            <a:r>
              <a:rPr lang="en-US" sz="2800" dirty="0"/>
              <a:t>, dan </a:t>
            </a:r>
            <a:r>
              <a:rPr lang="en-US" sz="2800" dirty="0" err="1"/>
              <a:t>dinyatakan</a:t>
            </a:r>
            <a:r>
              <a:rPr lang="en-US" sz="2800" dirty="0"/>
              <a:t> LAYAK HAMIL</a:t>
            </a:r>
          </a:p>
          <a:p>
            <a:r>
              <a:rPr lang="en-US" sz="2800" dirty="0"/>
              <a:t>3. </a:t>
            </a:r>
            <a:r>
              <a:rPr lang="en-US" sz="2800" dirty="0" err="1"/>
              <a:t>Hamil</a:t>
            </a:r>
            <a:r>
              <a:rPr lang="en-US" sz="2800" dirty="0"/>
              <a:t> </a:t>
            </a:r>
            <a:r>
              <a:rPr lang="en-US" sz="2800" dirty="0" err="1"/>
              <a:t>harus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kondisi</a:t>
            </a:r>
            <a:r>
              <a:rPr lang="en-US" sz="2800" dirty="0"/>
              <a:t> </a:t>
            </a:r>
            <a:r>
              <a:rPr lang="en-US" sz="2800" dirty="0" err="1"/>
              <a:t>sehat</a:t>
            </a:r>
            <a:r>
              <a:rPr lang="en-US" sz="2800" dirty="0"/>
              <a:t>, </a:t>
            </a:r>
            <a:r>
              <a:rPr lang="en-US" sz="2800" dirty="0" err="1"/>
              <a:t>baik</a:t>
            </a:r>
            <a:r>
              <a:rPr lang="en-US" sz="2800" dirty="0"/>
              <a:t>, </a:t>
            </a:r>
            <a:r>
              <a:rPr lang="en-US" sz="2800" dirty="0" err="1"/>
              <a:t>fisik</a:t>
            </a:r>
            <a:r>
              <a:rPr lang="en-US" sz="2800" dirty="0"/>
              <a:t>, mental, dan social</a:t>
            </a:r>
          </a:p>
          <a:p>
            <a:r>
              <a:rPr lang="en-US" sz="2800" dirty="0"/>
              <a:t>4. Bila </a:t>
            </a:r>
            <a:r>
              <a:rPr lang="en-US" sz="2800" dirty="0" err="1"/>
              <a:t>belum</a:t>
            </a:r>
            <a:r>
              <a:rPr lang="en-US" sz="2800" dirty="0"/>
              <a:t> </a:t>
            </a:r>
            <a:r>
              <a:rPr lang="en-US" sz="2800" dirty="0" err="1"/>
              <a:t>sehat</a:t>
            </a:r>
            <a:r>
              <a:rPr lang="en-US" sz="2800" dirty="0"/>
              <a:t> dan </a:t>
            </a:r>
            <a:r>
              <a:rPr lang="en-US" sz="2800" dirty="0" err="1"/>
              <a:t>belum</a:t>
            </a:r>
            <a:r>
              <a:rPr lang="en-US" sz="2800" dirty="0"/>
              <a:t> </a:t>
            </a:r>
            <a:r>
              <a:rPr lang="en-US" sz="2800" dirty="0" err="1"/>
              <a:t>layak</a:t>
            </a:r>
            <a:r>
              <a:rPr lang="en-US" sz="2800" dirty="0"/>
              <a:t> </a:t>
            </a:r>
            <a:r>
              <a:rPr lang="en-US" sz="2800" dirty="0" err="1"/>
              <a:t>hamil</a:t>
            </a:r>
            <a:r>
              <a:rPr lang="en-US" sz="2800" dirty="0"/>
              <a:t>, TUNDA </a:t>
            </a:r>
            <a:r>
              <a:rPr lang="en-US" sz="2800" dirty="0" err="1"/>
              <a:t>kehamilan</a:t>
            </a:r>
            <a:r>
              <a:rPr lang="en-US" sz="2800" dirty="0"/>
              <a:t> </a:t>
            </a:r>
            <a:r>
              <a:rPr lang="en-US" sz="2800" dirty="0" err="1"/>
              <a:t>menggunakan</a:t>
            </a:r>
            <a:r>
              <a:rPr lang="en-US" sz="2800" dirty="0"/>
              <a:t> </a:t>
            </a:r>
            <a:r>
              <a:rPr lang="en-US" sz="2800" dirty="0" err="1"/>
              <a:t>kontrasepsi</a:t>
            </a:r>
            <a:endParaRPr lang="en-US" sz="2800" dirty="0"/>
          </a:p>
          <a:p>
            <a:r>
              <a:rPr lang="en-US" sz="2800" dirty="0"/>
              <a:t>5. </a:t>
            </a:r>
            <a:r>
              <a:rPr lang="en-US" sz="2800" dirty="0" err="1"/>
              <a:t>Kontrol</a:t>
            </a:r>
            <a:r>
              <a:rPr lang="en-US" sz="2800" dirty="0"/>
              <a:t> </a:t>
            </a:r>
            <a:r>
              <a:rPr lang="en-US" sz="2800" dirty="0" err="1"/>
              <a:t>ke</a:t>
            </a:r>
            <a:r>
              <a:rPr lang="en-US" sz="2800" dirty="0"/>
              <a:t> </a:t>
            </a:r>
            <a:r>
              <a:rPr lang="en-US" sz="2800" dirty="0" err="1"/>
              <a:t>fasilitas</a:t>
            </a:r>
            <a:r>
              <a:rPr lang="en-US" sz="2800" dirty="0"/>
              <a:t> </a:t>
            </a:r>
            <a:r>
              <a:rPr lang="en-US" sz="2800" dirty="0" err="1"/>
              <a:t>kesehatan</a:t>
            </a:r>
            <a:endParaRPr lang="en-ID" sz="2800" dirty="0"/>
          </a:p>
        </p:txBody>
      </p:sp>
    </p:spTree>
    <p:extLst>
      <p:ext uri="{BB962C8B-B14F-4D97-AF65-F5344CB8AC3E}">
        <p14:creationId xmlns:p14="http://schemas.microsoft.com/office/powerpoint/2010/main" val="3411594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80A63-CF08-0306-7DEA-389FA0465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829" y="4581144"/>
            <a:ext cx="7543800" cy="1371600"/>
          </a:xfrm>
        </p:spPr>
        <p:txBody>
          <a:bodyPr/>
          <a:lstStyle/>
          <a:p>
            <a:pPr algn="ctr"/>
            <a:r>
              <a:rPr lang="en-US" dirty="0" err="1"/>
              <a:t>Terima</a:t>
            </a:r>
            <a:r>
              <a:rPr lang="en-US" dirty="0"/>
              <a:t> Kasih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0577145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A8617-3527-4565-F1B0-7298FE421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09BCEF2-5C4F-FFD1-FB2F-2016AC0F5C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90681" y="379668"/>
            <a:ext cx="4962638" cy="6098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5449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Savon">
      <a:majorFont>
        <a:latin typeface="Avenir Next LT Pro Ligh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venir Next LT Pro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46">
    <a:dk1>
      <a:sysClr val="windowText" lastClr="000000"/>
    </a:dk1>
    <a:lt1>
      <a:sysClr val="window" lastClr="FFFFFF"/>
    </a:lt1>
    <a:dk2>
      <a:srgbClr val="121316"/>
    </a:dk2>
    <a:lt2>
      <a:srgbClr val="FEFCF7"/>
    </a:lt2>
    <a:accent1>
      <a:srgbClr val="8394A4"/>
    </a:accent1>
    <a:accent2>
      <a:srgbClr val="65739F"/>
    </a:accent2>
    <a:accent3>
      <a:srgbClr val="B2AC8A"/>
    </a:accent3>
    <a:accent4>
      <a:srgbClr val="879BB3"/>
    </a:accent4>
    <a:accent5>
      <a:srgbClr val="D7B579"/>
    </a:accent5>
    <a:accent6>
      <a:srgbClr val="8A9B89"/>
    </a:accent6>
    <a:hlink>
      <a:srgbClr val="85C4D2"/>
    </a:hlink>
    <a:folHlink>
      <a:srgbClr val="8E8CA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259D436-C82E-43E0-8A01-53DF9CED60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46BCBFB-BBC7-42F1-95CD-058E172363A0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1F91CDEB-92ED-41DC-BF33-2916A76876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{C5274407-6C5B-40F4-B13D-1477EC37A4FE}tf11531919_win32</Template>
  <TotalTime>589</TotalTime>
  <Words>399</Words>
  <Application>Microsoft Office PowerPoint</Application>
  <PresentationFormat>On-screen Show (4:3)</PresentationFormat>
  <Paragraphs>75</Paragraphs>
  <Slides>24</Slides>
  <Notes>2</Notes>
  <HiddenSlides>4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Avenir Next LT Pro</vt:lpstr>
      <vt:lpstr>Avenir Next LT Pro Light</vt:lpstr>
      <vt:lpstr>Calibri</vt:lpstr>
      <vt:lpstr>Garamond</vt:lpstr>
      <vt:lpstr>SavonVTI</vt:lpstr>
      <vt:lpstr>Diskusi  Kesehatan pranikah</vt:lpstr>
      <vt:lpstr>KESEHATAN REPRODUKSI</vt:lpstr>
      <vt:lpstr>PowerPoint Presentation</vt:lpstr>
      <vt:lpstr>HAK SUAMI ISTRI</vt:lpstr>
      <vt:lpstr>MERENCANAKAN  KEHAMILAN SEHAT</vt:lpstr>
      <vt:lpstr>KEHAMILAN SEHAT</vt:lpstr>
      <vt:lpstr>HAL YANG HARUS DIPERHATIKAN</vt:lpstr>
      <vt:lpstr>LAYAK HAMIL?</vt:lpstr>
      <vt:lpstr>PowerPoint Presentation</vt:lpstr>
      <vt:lpstr>KONDISI KESEHATAN</vt:lpstr>
      <vt:lpstr>ANEMIA</vt:lpstr>
      <vt:lpstr>KURANG GIZI / OBESE</vt:lpstr>
      <vt:lpstr>PENYAKIT GINJAL KRONIS</vt:lpstr>
      <vt:lpstr>TORCH</vt:lpstr>
      <vt:lpstr>Dampak pada Kehamilan</vt:lpstr>
      <vt:lpstr>KEHAMILAN ?</vt:lpstr>
      <vt:lpstr>PowerPoint Presentation</vt:lpstr>
      <vt:lpstr>PowerPoint Presentation</vt:lpstr>
      <vt:lpstr>KONTRASEPSI</vt:lpstr>
      <vt:lpstr>PowerPoint Presentation</vt:lpstr>
      <vt:lpstr>INTINYAA….</vt:lpstr>
      <vt:lpstr>PowerPoint Presentation</vt:lpstr>
      <vt:lpstr>Terima Kasih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Sukma Dewi</dc:creator>
  <cp:lastModifiedBy>Sukma Dewi</cp:lastModifiedBy>
  <cp:revision>6</cp:revision>
  <dcterms:created xsi:type="dcterms:W3CDTF">2024-10-19T15:41:44Z</dcterms:created>
  <dcterms:modified xsi:type="dcterms:W3CDTF">2024-10-20T01:31:03Z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